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742" r:id="rId2"/>
    <p:sldId id="3741" r:id="rId3"/>
    <p:sldId id="3743" r:id="rId4"/>
    <p:sldId id="3744" r:id="rId5"/>
    <p:sldId id="3745" r:id="rId6"/>
    <p:sldId id="3746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3" roundtripDataSignature="AMtx7mgfmJElvpgxYwpMGBZtZcf+JR8L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F49"/>
    <a:srgbClr val="BF9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1DF7DD-55FB-48EA-9AAC-5C05A2123946}">
  <a:tblStyle styleId="{0E1DF7DD-55FB-48EA-9AAC-5C05A2123946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7"/>
          </a:solidFill>
        </a:fill>
      </a:tcStyle>
    </a:wholeTbl>
    <a:band1H>
      <a:tcTxStyle/>
      <a:tcStyle>
        <a:tcBdr/>
        <a:fill>
          <a:solidFill>
            <a:srgbClr val="CBD7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1"/>
    <p:restoredTop sz="95725"/>
  </p:normalViewPr>
  <p:slideViewPr>
    <p:cSldViewPr snapToGrid="0">
      <p:cViewPr varScale="1">
        <p:scale>
          <a:sx n="104" d="100"/>
          <a:sy n="104" d="100"/>
        </p:scale>
        <p:origin x="12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93" Type="http://customschemas.google.com/relationships/presentationmetadata" Target="metadata"/><Relationship Id="rId3" Type="http://schemas.openxmlformats.org/officeDocument/2006/relationships/slide" Target="slides/slide2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95" Type="http://schemas.openxmlformats.org/officeDocument/2006/relationships/viewProps" Target="viewProps.xml"/><Relationship Id="rId94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425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56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6042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58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4978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2073" y="6425865"/>
            <a:ext cx="609600" cy="365125"/>
          </a:xfrm>
          <a:prstGeom prst="rect">
            <a:avLst/>
          </a:prstGeom>
        </p:spPr>
        <p:txBody>
          <a:bodyPr/>
          <a:lstStyle/>
          <a:p>
            <a:fld id="{78AE9BE8-FE88-2C43-BCBB-924429931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690F99-7620-0D49-BDDC-9AD3C13447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A8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118C7B1-4B69-2041-AC6B-1B6526AF9C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552" y="147688"/>
            <a:ext cx="11286906" cy="64743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Logo Registered Trademark - ICON White Transparent Background.png">
            <a:extLst>
              <a:ext uri="{FF2B5EF4-FFF2-40B4-BE49-F238E27FC236}">
                <a16:creationId xmlns:a16="http://schemas.microsoft.com/office/drawing/2014/main" id="{B53DCA65-E09A-2F42-8627-B8FB7E7145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408" y="6016752"/>
            <a:ext cx="587740" cy="7035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0A2816-110B-9443-955C-F08F0E7753D0}"/>
              </a:ext>
            </a:extLst>
          </p:cNvPr>
          <p:cNvSpPr txBox="1"/>
          <p:nvPr userDrawn="1"/>
        </p:nvSpPr>
        <p:spPr>
          <a:xfrm>
            <a:off x="9729216" y="6300216"/>
            <a:ext cx="1568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© 2010 - 2020  </a:t>
            </a:r>
          </a:p>
          <a:p>
            <a:pPr algn="r"/>
            <a:r>
              <a:rPr lang="en-US" sz="1100" dirty="0">
                <a:solidFill>
                  <a:schemeClr val="bg1"/>
                </a:solidFill>
                <a:latin typeface="Century Gothic"/>
                <a:cs typeface="Century Gothic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02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hite Slide" userDrawn="1">
  <p:cSld name="1_Whit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" name="Google Shape;10;p6">
            <a:extLst>
              <a:ext uri="{FF2B5EF4-FFF2-40B4-BE49-F238E27FC236}">
                <a16:creationId xmlns:a16="http://schemas.microsoft.com/office/drawing/2014/main" id="{0B9EBF4A-585F-4843-8A9A-C6A18E4834CB}"/>
              </a:ext>
            </a:extLst>
          </p:cNvPr>
          <p:cNvSpPr/>
          <p:nvPr userDrawn="1"/>
        </p:nvSpPr>
        <p:spPr>
          <a:xfrm>
            <a:off x="0" y="0"/>
            <a:ext cx="12192000" cy="11208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bg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11;p6">
            <a:extLst>
              <a:ext uri="{FF2B5EF4-FFF2-40B4-BE49-F238E27FC236}">
                <a16:creationId xmlns:a16="http://schemas.microsoft.com/office/drawing/2014/main" id="{ADADB373-C0B1-AD44-AA55-6AA6AA8BE4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4464" y="147689"/>
            <a:ext cx="11488994" cy="855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sz="4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5" name="Google Shape;12;p6">
            <a:extLst>
              <a:ext uri="{FF2B5EF4-FFF2-40B4-BE49-F238E27FC236}">
                <a16:creationId xmlns:a16="http://schemas.microsoft.com/office/drawing/2014/main" id="{DB80D4F2-DA4A-BC45-A6AA-C26C6353513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4464" y="1430594"/>
            <a:ext cx="11488994" cy="4746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6" name="Google Shape;13;p6" descr="Logo Registered Trademark - ICON.jpg">
            <a:extLst>
              <a:ext uri="{FF2B5EF4-FFF2-40B4-BE49-F238E27FC236}">
                <a16:creationId xmlns:a16="http://schemas.microsoft.com/office/drawing/2014/main" id="{D25D9E22-7FDB-C649-851D-22EFF9D0818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65869" y="6017574"/>
            <a:ext cx="590408" cy="6593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4;p6">
            <a:extLst>
              <a:ext uri="{FF2B5EF4-FFF2-40B4-BE49-F238E27FC236}">
                <a16:creationId xmlns:a16="http://schemas.microsoft.com/office/drawing/2014/main" id="{0504DE07-55FA-1A4D-B368-F2DD31E17EBF}"/>
              </a:ext>
            </a:extLst>
          </p:cNvPr>
          <p:cNvSpPr txBox="1"/>
          <p:nvPr userDrawn="1"/>
        </p:nvSpPr>
        <p:spPr>
          <a:xfrm>
            <a:off x="9725724" y="6300380"/>
            <a:ext cx="156834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A6A6A6"/>
                </a:solidFill>
                <a:latin typeface="Avenir"/>
                <a:ea typeface="Avenir"/>
                <a:cs typeface="Avenir"/>
                <a:sym typeface="Avenir"/>
              </a:rPr>
              <a:t>© 2010 - 2020 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A6A6A6"/>
                </a:solidFill>
                <a:latin typeface="Avenir"/>
                <a:ea typeface="Avenir"/>
                <a:cs typeface="Avenir"/>
                <a:sym typeface="Avenir"/>
              </a:rPr>
              <a:t>All rights reserved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69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0" y="0"/>
            <a:ext cx="12192000" cy="1120877"/>
          </a:xfrm>
          <a:prstGeom prst="rect">
            <a:avLst/>
          </a:prstGeom>
          <a:solidFill>
            <a:srgbClr val="004A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324464" y="147689"/>
            <a:ext cx="11488994" cy="855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sz="4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324464" y="1430594"/>
            <a:ext cx="11488994" cy="4746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pic>
        <p:nvPicPr>
          <p:cNvPr id="13" name="Google Shape;13;p6" descr="Logo Registered Trademark - ICO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265869" y="6017574"/>
            <a:ext cx="590408" cy="65936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/>
          <p:nvPr/>
        </p:nvSpPr>
        <p:spPr>
          <a:xfrm>
            <a:off x="9725724" y="6300380"/>
            <a:ext cx="156834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A6A6A6"/>
                </a:solidFill>
                <a:latin typeface="Avenir"/>
                <a:ea typeface="Avenir"/>
                <a:cs typeface="Avenir"/>
                <a:sym typeface="Avenir"/>
              </a:rPr>
              <a:t>© 2010 - 2020 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A6A6A6"/>
                </a:solidFill>
                <a:latin typeface="Avenir"/>
                <a:ea typeface="Avenir"/>
                <a:cs typeface="Avenir"/>
                <a:sym typeface="Avenir"/>
              </a:rPr>
              <a:t>All rights reserved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0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12220-4DD4-B047-A8F0-0FD53D3AB84A}"/>
              </a:ext>
            </a:extLst>
          </p:cNvPr>
          <p:cNvSpPr txBox="1"/>
          <p:nvPr/>
        </p:nvSpPr>
        <p:spPr>
          <a:xfrm>
            <a:off x="1338943" y="1959429"/>
            <a:ext cx="5643950" cy="35596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30F40C-D7C5-3047-8A47-3EBB750A6823}"/>
              </a:ext>
            </a:extLst>
          </p:cNvPr>
          <p:cNvSpPr txBox="1"/>
          <p:nvPr/>
        </p:nvSpPr>
        <p:spPr>
          <a:xfrm>
            <a:off x="7175499" y="1444172"/>
            <a:ext cx="4692037" cy="4663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5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12220-4DD4-B047-A8F0-0FD53D3AB84A}"/>
              </a:ext>
            </a:extLst>
          </p:cNvPr>
          <p:cNvSpPr txBox="1"/>
          <p:nvPr/>
        </p:nvSpPr>
        <p:spPr>
          <a:xfrm rot="21150592">
            <a:off x="1332431" y="2504191"/>
            <a:ext cx="3496410" cy="1005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30F40C-D7C5-3047-8A47-3EBB750A6823}"/>
              </a:ext>
            </a:extLst>
          </p:cNvPr>
          <p:cNvSpPr txBox="1"/>
          <p:nvPr/>
        </p:nvSpPr>
        <p:spPr>
          <a:xfrm>
            <a:off x="7175499" y="1444172"/>
            <a:ext cx="4692037" cy="4663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A97E40-35DA-AB45-A2FF-9330FC660E25}"/>
              </a:ext>
            </a:extLst>
          </p:cNvPr>
          <p:cNvSpPr txBox="1"/>
          <p:nvPr/>
        </p:nvSpPr>
        <p:spPr>
          <a:xfrm rot="21071272">
            <a:off x="1347420" y="3670766"/>
            <a:ext cx="4421307" cy="11887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0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30F40C-D7C5-3047-8A47-3EBB750A6823}"/>
              </a:ext>
            </a:extLst>
          </p:cNvPr>
          <p:cNvSpPr txBox="1"/>
          <p:nvPr/>
        </p:nvSpPr>
        <p:spPr>
          <a:xfrm>
            <a:off x="7175499" y="1444172"/>
            <a:ext cx="4692037" cy="4663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A97E40-35DA-AB45-A2FF-9330FC660E25}"/>
              </a:ext>
            </a:extLst>
          </p:cNvPr>
          <p:cNvSpPr txBox="1"/>
          <p:nvPr/>
        </p:nvSpPr>
        <p:spPr>
          <a:xfrm rot="21071272">
            <a:off x="1398728" y="3671846"/>
            <a:ext cx="4421307" cy="1005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8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30F40C-D7C5-3047-8A47-3EBB750A6823}"/>
              </a:ext>
            </a:extLst>
          </p:cNvPr>
          <p:cNvSpPr txBox="1"/>
          <p:nvPr/>
        </p:nvSpPr>
        <p:spPr>
          <a:xfrm>
            <a:off x="7175499" y="1444172"/>
            <a:ext cx="4692037" cy="4663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1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683E15-0F6B-374B-A8D1-B7A1220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Rising diabetes rates: do we need additional staff?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55B07-ED0C-0A4D-9BEE-FDD9A3DF8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64" y="1444172"/>
            <a:ext cx="6658429" cy="5041174"/>
          </a:xfrm>
          <a:prstGeom prst="rect">
            <a:avLst/>
          </a:prstGeom>
        </p:spPr>
      </p:pic>
      <p:sp>
        <p:nvSpPr>
          <p:cNvPr id="5" name="TextBox 7">
            <a:extLst>
              <a:ext uri="{FF2B5EF4-FFF2-40B4-BE49-F238E27FC236}">
                <a16:creationId xmlns:a16="http://schemas.microsoft.com/office/drawing/2014/main" id="{D5B0F938-1E6B-485D-9E9A-CD4D22C5C2E7}"/>
              </a:ext>
            </a:extLst>
          </p:cNvPr>
          <p:cNvSpPr txBox="1"/>
          <p:nvPr/>
        </p:nvSpPr>
        <p:spPr>
          <a:xfrm>
            <a:off x="7175499" y="1559923"/>
            <a:ext cx="4692037" cy="480967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B has the highest rate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(12.5%) and </a:t>
            </a:r>
            <a:r>
              <a:rPr lang="en-US" sz="1800" u="none" baseline="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Center E has seen a marked increase</a:t>
            </a:r>
            <a:r>
              <a:rPr lang="en-US" sz="1800" u="none" baseline="0" dirty="0">
                <a:solidFill>
                  <a:schemeClr val="accent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between 2017 (8.5%) and today (11.3%). </a:t>
            </a:r>
          </a:p>
          <a:p>
            <a:endParaRPr lang="en-US" sz="1050" b="1" baseline="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b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diabetes rate across all centers has increased from 7.2% in 2015 to 8.6% in 2019. At the current pace, this will increase to 10% by 2023. </a:t>
            </a:r>
            <a:r>
              <a:rPr lang="en-US" sz="1800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implies an additional 14,000 </a:t>
            </a:r>
            <a:r>
              <a:rPr lang="en-US" sz="18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patients per year </a:t>
            </a:r>
            <a:r>
              <a:rPr lang="en-US" sz="1800" b="0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the next four years. </a:t>
            </a:r>
          </a:p>
          <a:p>
            <a:endParaRPr lang="en-US" sz="1050" baseline="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good news is that we have an opportunity to learn what factors are influencing </a:t>
            </a:r>
            <a:r>
              <a:rPr lang="en-US" sz="1800" u="none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A, which has the lowest rate and top patient care</a:t>
            </a:r>
            <a:r>
              <a:rPr lang="en-US" sz="180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0" u="non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 steps: Let's determine</a:t>
            </a:r>
            <a:r>
              <a:rPr lang="en-US" sz="1800" b="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these factors can be applied broadly.</a:t>
            </a:r>
            <a:endParaRPr lang="en-US" sz="18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56774"/>
      </p:ext>
    </p:extLst>
  </p:cSld>
  <p:clrMapOvr>
    <a:masterClrMapping/>
  </p:clrMapOvr>
</p:sld>
</file>

<file path=ppt/theme/theme1.xml><?xml version="1.0" encoding="utf-8"?>
<a:theme xmlns:a="http://schemas.openxmlformats.org/drawingml/2006/main" name="SWD Theme">
  <a:themeElements>
    <a:clrScheme name="SWD 6">
      <a:dk1>
        <a:srgbClr val="000000"/>
      </a:dk1>
      <a:lt1>
        <a:srgbClr val="FFFFFF"/>
      </a:lt1>
      <a:dk2>
        <a:srgbClr val="00498F"/>
      </a:dk2>
      <a:lt2>
        <a:srgbClr val="BBC9E2"/>
      </a:lt2>
      <a:accent1>
        <a:srgbClr val="287FD5"/>
      </a:accent1>
      <a:accent2>
        <a:srgbClr val="ED7D31"/>
      </a:accent2>
      <a:accent3>
        <a:srgbClr val="37A78F"/>
      </a:accent3>
      <a:accent4>
        <a:srgbClr val="44A537"/>
      </a:accent4>
      <a:accent5>
        <a:srgbClr val="C05050"/>
      </a:accent5>
      <a:accent6>
        <a:srgbClr val="8068A0"/>
      </a:accent6>
      <a:hlink>
        <a:srgbClr val="287FD5"/>
      </a:hlink>
      <a:folHlink>
        <a:srgbClr val="287FD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22919</TotalTime>
  <Words>756</Words>
  <Application>Microsoft Macintosh PowerPoint</Application>
  <PresentationFormat>Widescreen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</vt:lpstr>
      <vt:lpstr>Calibri</vt:lpstr>
      <vt:lpstr>Century Gothic</vt:lpstr>
      <vt:lpstr>SWD Theme</vt:lpstr>
      <vt:lpstr>Rising diabetes rates: do we need additional staff?</vt:lpstr>
      <vt:lpstr>Rising diabetes rates: do we need additional staff?</vt:lpstr>
      <vt:lpstr>Rising diabetes rates: do we need additional staff?</vt:lpstr>
      <vt:lpstr>Rising diabetes rates: do we need additional staff?</vt:lpstr>
      <vt:lpstr>Rising diabetes rates: do we need additional staff?</vt:lpstr>
      <vt:lpstr>Rising diabetes rates: do we need additional staff?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 with data presentation template</dc:title>
  <dc:creator>Cole Knaflic</dc:creator>
  <cp:lastModifiedBy>Elizabeth Ricks</cp:lastModifiedBy>
  <cp:revision>734</cp:revision>
  <dcterms:created xsi:type="dcterms:W3CDTF">2018-10-09T20:39:48Z</dcterms:created>
  <dcterms:modified xsi:type="dcterms:W3CDTF">2020-09-08T15:39:45Z</dcterms:modified>
</cp:coreProperties>
</file>